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98" r:id="rId3"/>
    <p:sldId id="317" r:id="rId4"/>
    <p:sldId id="293" r:id="rId5"/>
    <p:sldId id="322" r:id="rId6"/>
    <p:sldId id="4344" r:id="rId7"/>
    <p:sldId id="4417" r:id="rId8"/>
    <p:sldId id="4421" r:id="rId9"/>
    <p:sldId id="4419" r:id="rId10"/>
    <p:sldId id="4351" r:id="rId11"/>
    <p:sldId id="299" r:id="rId12"/>
    <p:sldId id="316" r:id="rId13"/>
    <p:sldId id="359" r:id="rId14"/>
    <p:sldId id="4523" r:id="rId15"/>
    <p:sldId id="261" r:id="rId16"/>
    <p:sldId id="4422"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02D474-249C-C24B-9462-0E61DC5548EA}" v="1" dt="2024-12-28T04:19:13.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6602D474-249C-C24B-9462-0E61DC5548EA}"/>
    <pc:docChg chg="custSel addSld delSld modSld">
      <pc:chgData name="Noritsuna Imamura" userId="5b2da16fa1785921" providerId="LiveId" clId="{6602D474-249C-C24B-9462-0E61DC5548EA}" dt="2024-12-28T04:20:19.303" v="50" actId="27636"/>
      <pc:docMkLst>
        <pc:docMk/>
      </pc:docMkLst>
      <pc:sldChg chg="del">
        <pc:chgData name="Noritsuna Imamura" userId="5b2da16fa1785921" providerId="LiveId" clId="{6602D474-249C-C24B-9462-0E61DC5548EA}" dt="2024-12-28T04:11:28.232" v="0" actId="2696"/>
        <pc:sldMkLst>
          <pc:docMk/>
          <pc:sldMk cId="2913858401" sldId="272"/>
        </pc:sldMkLst>
      </pc:sldChg>
      <pc:sldChg chg="del">
        <pc:chgData name="Noritsuna Imamura" userId="5b2da16fa1785921" providerId="LiveId" clId="{6602D474-249C-C24B-9462-0E61DC5548EA}" dt="2024-12-28T04:14:18.402" v="16" actId="2696"/>
        <pc:sldMkLst>
          <pc:docMk/>
          <pc:sldMk cId="80480771" sldId="396"/>
        </pc:sldMkLst>
      </pc:sldChg>
      <pc:sldChg chg="del">
        <pc:chgData name="Noritsuna Imamura" userId="5b2da16fa1785921" providerId="LiveId" clId="{6602D474-249C-C24B-9462-0E61DC5548EA}" dt="2024-12-28T04:11:28.232" v="0" actId="2696"/>
        <pc:sldMkLst>
          <pc:docMk/>
          <pc:sldMk cId="1023953252" sldId="404"/>
        </pc:sldMkLst>
      </pc:sldChg>
      <pc:sldChg chg="del">
        <pc:chgData name="Noritsuna Imamura" userId="5b2da16fa1785921" providerId="LiveId" clId="{6602D474-249C-C24B-9462-0E61DC5548EA}" dt="2024-12-28T04:11:28.232" v="0" actId="2696"/>
        <pc:sldMkLst>
          <pc:docMk/>
          <pc:sldMk cId="2741200683" sldId="406"/>
        </pc:sldMkLst>
      </pc:sldChg>
      <pc:sldChg chg="del">
        <pc:chgData name="Noritsuna Imamura" userId="5b2da16fa1785921" providerId="LiveId" clId="{6602D474-249C-C24B-9462-0E61DC5548EA}" dt="2024-12-28T04:11:28.232" v="0" actId="2696"/>
        <pc:sldMkLst>
          <pc:docMk/>
          <pc:sldMk cId="2236050019" sldId="551"/>
        </pc:sldMkLst>
      </pc:sldChg>
      <pc:sldChg chg="del">
        <pc:chgData name="Noritsuna Imamura" userId="5b2da16fa1785921" providerId="LiveId" clId="{6602D474-249C-C24B-9462-0E61DC5548EA}" dt="2024-12-28T04:11:28.232" v="0" actId="2696"/>
        <pc:sldMkLst>
          <pc:docMk/>
          <pc:sldMk cId="3394408441" sldId="552"/>
        </pc:sldMkLst>
      </pc:sldChg>
      <pc:sldChg chg="del">
        <pc:chgData name="Noritsuna Imamura" userId="5b2da16fa1785921" providerId="LiveId" clId="{6602D474-249C-C24B-9462-0E61DC5548EA}" dt="2024-12-28T04:11:28.232" v="0" actId="2696"/>
        <pc:sldMkLst>
          <pc:docMk/>
          <pc:sldMk cId="1143504757" sldId="553"/>
        </pc:sldMkLst>
      </pc:sldChg>
      <pc:sldChg chg="del">
        <pc:chgData name="Noritsuna Imamura" userId="5b2da16fa1785921" providerId="LiveId" clId="{6602D474-249C-C24B-9462-0E61DC5548EA}" dt="2024-12-28T04:11:28.232" v="0" actId="2696"/>
        <pc:sldMkLst>
          <pc:docMk/>
          <pc:sldMk cId="3332906082" sldId="554"/>
        </pc:sldMkLst>
      </pc:sldChg>
      <pc:sldChg chg="del">
        <pc:chgData name="Noritsuna Imamura" userId="5b2da16fa1785921" providerId="LiveId" clId="{6602D474-249C-C24B-9462-0E61DC5548EA}" dt="2024-12-28T04:11:28.232" v="0" actId="2696"/>
        <pc:sldMkLst>
          <pc:docMk/>
          <pc:sldMk cId="1371337267" sldId="555"/>
        </pc:sldMkLst>
      </pc:sldChg>
      <pc:sldChg chg="modSp del mod">
        <pc:chgData name="Noritsuna Imamura" userId="5b2da16fa1785921" providerId="LiveId" clId="{6602D474-249C-C24B-9462-0E61DC5548EA}" dt="2024-12-28T04:19:19.992" v="18" actId="2696"/>
        <pc:sldMkLst>
          <pc:docMk/>
          <pc:sldMk cId="1258332520" sldId="556"/>
        </pc:sldMkLst>
        <pc:spChg chg="mod">
          <ac:chgData name="Noritsuna Imamura" userId="5b2da16fa1785921" providerId="LiveId" clId="{6602D474-249C-C24B-9462-0E61DC5548EA}" dt="2024-12-28T04:14:06.588" v="15" actId="20577"/>
          <ac:spMkLst>
            <pc:docMk/>
            <pc:sldMk cId="1258332520" sldId="556"/>
            <ac:spMk id="2" creationId="{24A21178-E4C5-F34F-4333-4FC254510EFE}"/>
          </ac:spMkLst>
        </pc:spChg>
      </pc:sldChg>
      <pc:sldChg chg="addSp modSp add mod setBg">
        <pc:chgData name="Noritsuna Imamura" userId="5b2da16fa1785921" providerId="LiveId" clId="{6602D474-249C-C24B-9462-0E61DC5548EA}" dt="2024-12-28T04:20:19.303" v="50" actId="27636"/>
        <pc:sldMkLst>
          <pc:docMk/>
          <pc:sldMk cId="2832259459" sldId="4523"/>
        </pc:sldMkLst>
        <pc:spChg chg="mod">
          <ac:chgData name="Noritsuna Imamura" userId="5b2da16fa1785921" providerId="LiveId" clId="{6602D474-249C-C24B-9462-0E61DC5548EA}" dt="2024-12-28T04:20:19.303" v="50" actId="27636"/>
          <ac:spMkLst>
            <pc:docMk/>
            <pc:sldMk cId="2832259459" sldId="4523"/>
            <ac:spMk id="3" creationId="{162D0F08-09F3-93CC-65A1-E069F7774D43}"/>
          </ac:spMkLst>
        </pc:spChg>
        <pc:spChg chg="add">
          <ac:chgData name="Noritsuna Imamura" userId="5b2da16fa1785921" providerId="LiveId" clId="{6602D474-249C-C24B-9462-0E61DC5548EA}" dt="2024-12-28T04:19:34.350" v="19" actId="26606"/>
          <ac:spMkLst>
            <pc:docMk/>
            <pc:sldMk cId="2832259459" sldId="4523"/>
            <ac:spMk id="11" creationId="{BDF1A630-2A9B-41A0-92F9-FDA261070EA8}"/>
          </ac:spMkLst>
        </pc:spChg>
        <pc:spChg chg="add">
          <ac:chgData name="Noritsuna Imamura" userId="5b2da16fa1785921" providerId="LiveId" clId="{6602D474-249C-C24B-9462-0E61DC5548EA}" dt="2024-12-28T04:19:34.350" v="19" actId="26606"/>
          <ac:spMkLst>
            <pc:docMk/>
            <pc:sldMk cId="2832259459" sldId="4523"/>
            <ac:spMk id="17" creationId="{0DA909B4-15FF-46A6-8A7F-7AEF977FE9ED}"/>
          </ac:spMkLst>
        </pc:spChg>
        <pc:spChg chg="add">
          <ac:chgData name="Noritsuna Imamura" userId="5b2da16fa1785921" providerId="LiveId" clId="{6602D474-249C-C24B-9462-0E61DC5548EA}" dt="2024-12-28T04:19:34.350" v="19" actId="26606"/>
          <ac:spMkLst>
            <pc:docMk/>
            <pc:sldMk cId="2832259459" sldId="4523"/>
            <ac:spMk id="19" creationId="{1382A32C-5B0C-4B1C-A074-76C6DBCC9F87}"/>
          </ac:spMkLst>
        </pc:spChg>
        <pc:grpChg chg="add">
          <ac:chgData name="Noritsuna Imamura" userId="5b2da16fa1785921" providerId="LiveId" clId="{6602D474-249C-C24B-9462-0E61DC5548EA}" dt="2024-12-28T04:19:34.350" v="19" actId="26606"/>
          <ac:grpSpMkLst>
            <pc:docMk/>
            <pc:sldMk cId="2832259459" sldId="4523"/>
            <ac:grpSpMk id="13" creationId="{19A6B5CE-CB1D-48EE-8B43-E952235C8371}"/>
          </ac:grpSpMkLst>
        </pc:grpChg>
        <pc:picChg chg="mod">
          <ac:chgData name="Noritsuna Imamura" userId="5b2da16fa1785921" providerId="LiveId" clId="{6602D474-249C-C24B-9462-0E61DC5548EA}" dt="2024-12-28T04:19:34.350" v="19" actId="26606"/>
          <ac:picMkLst>
            <pc:docMk/>
            <pc:sldMk cId="2832259459" sldId="4523"/>
            <ac:picMk id="4" creationId="{9B351733-3E5A-AFB7-DA7F-9ECEE5BC0DD8}"/>
          </ac:picMkLst>
        </pc:picChg>
        <pc:picChg chg="mod ord">
          <ac:chgData name="Noritsuna Imamura" userId="5b2da16fa1785921" providerId="LiveId" clId="{6602D474-249C-C24B-9462-0E61DC5548EA}" dt="2024-12-28T04:19:39.946" v="26" actId="27614"/>
          <ac:picMkLst>
            <pc:docMk/>
            <pc:sldMk cId="2832259459" sldId="4523"/>
            <ac:picMk id="5" creationId="{0289A1E6-F62F-DC0E-8F4B-0AD5889DA891}"/>
          </ac:picMkLst>
        </pc:picChg>
        <pc:picChg chg="mod">
          <ac:chgData name="Noritsuna Imamura" userId="5b2da16fa1785921" providerId="LiveId" clId="{6602D474-249C-C24B-9462-0E61DC5548EA}" dt="2024-12-28T04:19:39.819" v="24" actId="27614"/>
          <ac:picMkLst>
            <pc:docMk/>
            <pc:sldMk cId="2832259459" sldId="4523"/>
            <ac:picMk id="6" creationId="{D5AC3E91-DE3A-5FD9-A71C-186C39D63DEA}"/>
          </ac:picMkLst>
        </pc:picChg>
      </pc:sldChg>
      <pc:sldMasterChg chg="delSldLayout">
        <pc:chgData name="Noritsuna Imamura" userId="5b2da16fa1785921" providerId="LiveId" clId="{6602D474-249C-C24B-9462-0E61DC5548EA}" dt="2024-12-28T04:14:18.402" v="16" actId="2696"/>
        <pc:sldMasterMkLst>
          <pc:docMk/>
          <pc:sldMasterMk cId="887606969" sldId="2147483648"/>
        </pc:sldMasterMkLst>
        <pc:sldLayoutChg chg="del">
          <pc:chgData name="Noritsuna Imamura" userId="5b2da16fa1785921" providerId="LiveId" clId="{6602D474-249C-C24B-9462-0E61DC5548EA}" dt="2024-12-28T04:14:18.402" v="16" actId="2696"/>
          <pc:sldLayoutMkLst>
            <pc:docMk/>
            <pc:sldMasterMk cId="887606969" sldId="2147483648"/>
            <pc:sldLayoutMk cId="2174248157" sldId="2147483661"/>
          </pc:sldLayoutMkLst>
        </pc:sldLayoutChg>
        <pc:sldLayoutChg chg="del">
          <pc:chgData name="Noritsuna Imamura" userId="5b2da16fa1785921" providerId="LiveId" clId="{6602D474-249C-C24B-9462-0E61DC5548EA}" dt="2024-12-28T04:11:28.232" v="0" actId="2696"/>
          <pc:sldLayoutMkLst>
            <pc:docMk/>
            <pc:sldMasterMk cId="887606969" sldId="2147483648"/>
            <pc:sldLayoutMk cId="1115154670" sldId="2147483662"/>
          </pc:sldLayoutMkLst>
        </pc:sldLayoutChg>
        <pc:sldLayoutChg chg="del">
          <pc:chgData name="Noritsuna Imamura" userId="5b2da16fa1785921" providerId="LiveId" clId="{6602D474-249C-C24B-9462-0E61DC5548EA}" dt="2024-12-28T04:11:28.232" v="0" actId="2696"/>
          <pc:sldLayoutMkLst>
            <pc:docMk/>
            <pc:sldMasterMk cId="887606969" sldId="2147483648"/>
            <pc:sldLayoutMk cId="3206372131" sldId="2147483663"/>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2024/12/28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8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3</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これらをやるのに必要なことを解説していきます。</a:t>
            </a:r>
            <a:endParaRPr kumimoji="1" lang="en-US" altLang="ja-JP" dirty="0"/>
          </a:p>
          <a:p>
            <a:r>
              <a:rPr kumimoji="1" lang="ja-JP" altLang="en-US" dirty="0"/>
              <a:t>設計～製造（封入＝パッケージングは混みにするのが普通）までを見ていきましょう。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5</a:t>
            </a:fld>
            <a:endParaRPr kumimoji="1" lang="ja-JP" altLang="en-US"/>
          </a:p>
        </p:txBody>
      </p:sp>
    </p:spTree>
    <p:extLst>
      <p:ext uri="{BB962C8B-B14F-4D97-AF65-F5344CB8AC3E}">
        <p14:creationId xmlns:p14="http://schemas.microsoft.com/office/powerpoint/2010/main" val="18025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7622CD-9DB7-4903-8997-52FC5A06B5C7}" type="slidenum">
              <a:rPr kumimoji="1" lang="ja-JP" altLang="en-US" smtClean="0"/>
              <a:t>6</a:t>
            </a:fld>
            <a:endParaRPr kumimoji="1" lang="ja-JP" altLang="en-US"/>
          </a:p>
        </p:txBody>
      </p:sp>
    </p:spTree>
    <p:extLst>
      <p:ext uri="{BB962C8B-B14F-4D97-AF65-F5344CB8AC3E}">
        <p14:creationId xmlns:p14="http://schemas.microsoft.com/office/powerpoint/2010/main" val="334480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163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14</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17.png"/><Relationship Id="rId5" Type="http://schemas.openxmlformats.org/officeDocument/2006/relationships/hyperlink" Target="https://github.com/atuchiya/DC23-LTC2/tree/japan-test/TOP" TargetMode="External"/><Relationship Id="rId10" Type="http://schemas.openxmlformats.org/officeDocument/2006/relationships/image" Target="../media/image16.jpe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1177159" y="1122363"/>
            <a:ext cx="10124825" cy="1974024"/>
          </a:xfrm>
        </p:spPr>
        <p:txBody>
          <a:bodyPr>
            <a:noAutofit/>
          </a:bodyPr>
          <a:lstStyle/>
          <a:p>
            <a:r>
              <a:rPr kumimoji="1" lang="en-US" altLang="ja-JP" sz="4800" dirty="0">
                <a:solidFill>
                  <a:schemeClr val="bg1"/>
                </a:solidFill>
              </a:rPr>
              <a:t>ISHI</a:t>
            </a:r>
            <a:r>
              <a:rPr kumimoji="1" lang="ja-JP" altLang="en-US" sz="4800" dirty="0">
                <a:solidFill>
                  <a:schemeClr val="bg1"/>
                </a:solidFill>
              </a:rPr>
              <a:t>会のご紹介</a:t>
            </a: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536192"/>
          </a:xfrm>
        </p:spPr>
        <p:txBody>
          <a:bodyPr>
            <a:normAutofit/>
          </a:bodyPr>
          <a:lstStyle/>
          <a:p>
            <a:r>
              <a:rPr lang="en-US" altLang="ja-JP">
                <a:solidFill>
                  <a:schemeClr val="bg1"/>
                </a:solidFill>
              </a:rPr>
              <a:t>ISHI</a:t>
            </a:r>
            <a:r>
              <a:rPr lang="ja-JP" altLang="en-US">
                <a:solidFill>
                  <a:schemeClr val="bg1"/>
                </a:solidFill>
              </a:rPr>
              <a:t>会</a:t>
            </a:r>
            <a:endParaRPr lang="en-US" altLang="ja-JP">
              <a:solidFill>
                <a:schemeClr val="bg1"/>
              </a:solidFill>
            </a:endParaRPr>
          </a:p>
          <a:p>
            <a:r>
              <a:rPr kumimoji="1" lang="en-US" altLang="ja-JP">
                <a:solidFill>
                  <a:schemeClr val="bg1"/>
                </a:solidFill>
              </a:rPr>
              <a:t>Noritsuna Imamura</a:t>
            </a:r>
          </a:p>
          <a:p>
            <a:r>
              <a:rPr lang="en-US" altLang="ja-JP">
                <a:solidFill>
                  <a:schemeClr val="bg1"/>
                </a:solidFill>
              </a:rPr>
              <a:t>noritsuna@ishi-kai.org</a:t>
            </a:r>
            <a:endParaRPr kumimoji="1" lang="ja-JP" altLang="en-US">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217676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Google Shape;262;p45"/>
          <p:cNvSpPr txBox="1">
            <a:spLocks noGrp="1"/>
          </p:cNvSpPr>
          <p:nvPr>
            <p:ph idx="1"/>
          </p:nvPr>
        </p:nvSpPr>
        <p:spPr>
          <a:xfrm>
            <a:off x="1055714" y="2508105"/>
            <a:ext cx="6294184"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200</a:t>
            </a:r>
            <a:r>
              <a:rPr lang="ja-JP" altLang="en-US" sz="2100" dirty="0"/>
              <a:t>名</a:t>
            </a:r>
            <a:r>
              <a:rPr lang="en-US" altLang="ja-JP" sz="2100" dirty="0"/>
              <a:t>Over</a:t>
            </a:r>
            <a:r>
              <a:rPr lang="ja-JP" altLang="en-US" sz="2000" dirty="0"/>
              <a:t>（</a:t>
            </a:r>
            <a:r>
              <a:rPr lang="en-US" altLang="ja-JP" sz="2000" dirty="0"/>
              <a:t>20</a:t>
            </a:r>
            <a:r>
              <a:rPr lang="ja-JP" altLang="en-US" sz="2000" dirty="0"/>
              <a:t>名ほど常にアクティブ）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spcBef>
                <a:spcPts val="0"/>
              </a:spcBef>
              <a:spcAft>
                <a:spcPts val="600"/>
              </a:spcAft>
              <a:buNone/>
            </a:pPr>
            <a:r>
              <a:rPr lang="ja-JP" altLang="en-US" sz="2400" dirty="0"/>
              <a:t>普及戦略は？</a:t>
            </a:r>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0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853120" y="2263364"/>
            <a:ext cx="6094285" cy="4517245"/>
          </a:xfrm>
        </p:spPr>
        <p:txBody>
          <a:bodyPr anchor="ctr">
            <a:normAutofit lnSpcReduction="10000"/>
          </a:bodyPr>
          <a:lstStyle/>
          <a:p>
            <a:r>
              <a:rPr kumimoji="1" lang="en-US" altLang="ja-JP" sz="1200" dirty="0"/>
              <a:t>2023/12</a:t>
            </a:r>
          </a:p>
          <a:p>
            <a:pPr lvl="1"/>
            <a:r>
              <a:rPr lang="en-US" altLang="ja-JP" sz="1200" dirty="0" err="1"/>
              <a:t>OpenMPW</a:t>
            </a:r>
            <a:r>
              <a:rPr lang="en-US" altLang="ja-JP" sz="1200" dirty="0"/>
              <a:t> GF-1</a:t>
            </a:r>
            <a:r>
              <a:rPr lang="ja-JP" altLang="en-US" sz="1200"/>
              <a:t>シャトル</a:t>
            </a:r>
            <a:endParaRPr lang="en-US" altLang="ja-JP" sz="1200" dirty="0"/>
          </a:p>
          <a:p>
            <a:pPr lvl="2"/>
            <a:r>
              <a:rPr kumimoji="1" lang="en-US" altLang="ja-JP" sz="1200" dirty="0">
                <a:hlinkClick r:id="rId3"/>
              </a:rPr>
              <a:t>https://github.com/ishi-kai/ISHI-KAI_Multiple_Projects_OpenGFMPW-1/</a:t>
            </a:r>
            <a:endParaRPr kumimoji="1" lang="en-US" altLang="ja-JP" sz="1200" dirty="0"/>
          </a:p>
          <a:p>
            <a:r>
              <a:rPr lang="en-US" altLang="ja-JP" sz="1200" dirty="0"/>
              <a:t>2024/05</a:t>
            </a:r>
          </a:p>
          <a:p>
            <a:pPr lvl="1"/>
            <a:r>
              <a:rPr kumimoji="1" lang="en-US" altLang="ja-JP" sz="1200" dirty="0"/>
              <a:t>Chipathon2023</a:t>
            </a:r>
          </a:p>
          <a:p>
            <a:pPr lvl="2"/>
            <a:r>
              <a:rPr kumimoji="1" lang="en-US" altLang="ja-JP" sz="1200" dirty="0">
                <a:hlinkClick r:id="rId4"/>
              </a:rPr>
              <a:t>https://github.com/ishi-kai/Chipathon2023_ADC/tree/main/submit_version</a:t>
            </a:r>
            <a:endParaRPr kumimoji="1" lang="en-US" altLang="ja-JP" sz="1200" dirty="0"/>
          </a:p>
          <a:p>
            <a:pPr lvl="2"/>
            <a:r>
              <a:rPr kumimoji="1" lang="en-US" altLang="ja-JP" sz="1200" dirty="0">
                <a:hlinkClick r:id="rId5"/>
              </a:rPr>
              <a:t>https://github.com/atuchiya/DC23-LTC2/tree/japan-test/TOP</a:t>
            </a:r>
            <a:endParaRPr kumimoji="1" lang="en-US" altLang="ja-JP" sz="1200" dirty="0"/>
          </a:p>
          <a:p>
            <a:r>
              <a:rPr kumimoji="1" lang="en-US" altLang="ja-JP" sz="1200" dirty="0"/>
              <a:t>2024/08</a:t>
            </a:r>
          </a:p>
          <a:p>
            <a:pPr lvl="1"/>
            <a:r>
              <a:rPr lang="en-US" altLang="ja-JP" sz="1200" dirty="0"/>
              <a:t>ISHI</a:t>
            </a:r>
            <a:r>
              <a:rPr lang="ja-JP" altLang="en-US" sz="1200"/>
              <a:t>会版</a:t>
            </a:r>
            <a:r>
              <a:rPr lang="en-US" altLang="ja-JP" sz="1200" dirty="0" err="1"/>
              <a:t>OpenMPW</a:t>
            </a:r>
            <a:r>
              <a:rPr lang="en-US" altLang="ja-JP" sz="1200" dirty="0"/>
              <a:t> PTC06-1</a:t>
            </a:r>
            <a:r>
              <a:rPr lang="ja-JP" altLang="en-US" sz="1200"/>
              <a:t>シャトル（フェニテック）</a:t>
            </a:r>
            <a:endParaRPr lang="en-US" altLang="ja-JP" sz="1200" dirty="0"/>
          </a:p>
          <a:p>
            <a:pPr lvl="2"/>
            <a:r>
              <a:rPr lang="en-US" altLang="ja-JP" sz="1200" dirty="0">
                <a:hlinkClick r:id="rId6"/>
              </a:rPr>
              <a:t>https://github.com/ishi-kai/ISHI-KAI_Multiple_Projects_OpenMPW_PTC06-1</a:t>
            </a:r>
            <a:endParaRPr lang="en-US" altLang="ja-JP" sz="1200" dirty="0"/>
          </a:p>
          <a:p>
            <a:r>
              <a:rPr kumimoji="1" lang="en-US" altLang="ja-JP" sz="1200" dirty="0"/>
              <a:t>2024/10</a:t>
            </a:r>
          </a:p>
          <a:p>
            <a:pPr lvl="1"/>
            <a:r>
              <a:rPr lang="en-US" altLang="ja-JP" sz="1200" dirty="0"/>
              <a:t>ISHI</a:t>
            </a:r>
            <a:r>
              <a:rPr lang="ja-JP" altLang="en-US" sz="1200"/>
              <a:t>会版</a:t>
            </a:r>
            <a:r>
              <a:rPr lang="en-US" altLang="ja-JP" sz="1200" dirty="0" err="1"/>
              <a:t>OpenMPW</a:t>
            </a:r>
            <a:r>
              <a:rPr lang="en-US" altLang="ja-JP" sz="1200" dirty="0"/>
              <a:t> TR10-1</a:t>
            </a:r>
            <a:r>
              <a:rPr lang="ja-JP" altLang="en-US" sz="1200"/>
              <a:t>シャトル（東海理化）</a:t>
            </a:r>
            <a:endParaRPr lang="en-US" altLang="ja-JP" sz="1200" dirty="0"/>
          </a:p>
          <a:p>
            <a:pPr lvl="2"/>
            <a:r>
              <a:rPr lang="en-US" altLang="ja-JP" sz="1200" dirty="0">
                <a:hlinkClick r:id="rId7"/>
              </a:rPr>
              <a:t>https://github.com/ishi-kai</a:t>
            </a:r>
            <a:r>
              <a:rPr lang="en-US" altLang="ja-JP" sz="1200" dirty="0">
                <a:hlinkClick r:id="rId8"/>
              </a:rPr>
              <a:t>/</a:t>
            </a:r>
            <a:r>
              <a:rPr lang="en-US" altLang="ja-JP" sz="1200" dirty="0">
                <a:hlinkClick r:id="rId7"/>
              </a:rPr>
              <a:t>ISHI-KAI_Multiple_Projects_OpenMPW_TR10-1</a:t>
            </a:r>
            <a:endParaRPr kumimoji="1" lang="en-US" altLang="ja-JP" sz="1200" dirty="0"/>
          </a:p>
          <a:p>
            <a:r>
              <a:rPr kumimoji="1" lang="en-US" altLang="ja-JP" sz="1200" dirty="0"/>
              <a:t>2024/12</a:t>
            </a:r>
          </a:p>
          <a:p>
            <a:pPr lvl="1"/>
            <a:r>
              <a:rPr lang="en-US" altLang="ja-JP" sz="1200" dirty="0"/>
              <a:t>ISHI</a:t>
            </a:r>
            <a:r>
              <a:rPr lang="ja-JP" altLang="en-US" sz="1200"/>
              <a:t>会版</a:t>
            </a:r>
            <a:r>
              <a:rPr lang="en-US" altLang="ja-JP" sz="1200" dirty="0" err="1"/>
              <a:t>OpenMPW</a:t>
            </a:r>
            <a:r>
              <a:rPr lang="en-US" altLang="ja-JP" sz="1200" dirty="0"/>
              <a:t> MF20-1</a:t>
            </a:r>
            <a:r>
              <a:rPr lang="ja-JP" altLang="en-US" sz="1200"/>
              <a:t>シャトル（ミニマルファブ）</a:t>
            </a:r>
            <a:endParaRPr lang="en-US" altLang="ja-JP" sz="1200" dirty="0"/>
          </a:p>
          <a:p>
            <a:pPr lvl="2"/>
            <a:r>
              <a:rPr lang="en-US" altLang="ja-JP" sz="1200" dirty="0">
                <a:hlinkClick r:id="rId9"/>
              </a:rPr>
              <a:t>https://github.com/ishi-kai/ISHI-KAI_Multiple_Projects_OpenMPW_MF20-1</a:t>
            </a:r>
            <a:endParaRPr lang="en-US" altLang="ja-JP" sz="1200" dirty="0"/>
          </a:p>
        </p:txBody>
      </p:sp>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0">
            <a:extLst>
              <a:ext uri="{28A0092B-C50C-407E-A947-70E740481C1C}">
                <a14:useLocalDpi xmlns:a14="http://schemas.microsoft.com/office/drawing/2010/main"/>
              </a:ext>
            </a:extLst>
          </a:blip>
          <a:srcRect b="-5"/>
          <a:stretch/>
        </p:blipFill>
        <p:spPr>
          <a:xfrm>
            <a:off x="6947614" y="774285"/>
            <a:ext cx="2110367" cy="1999673"/>
          </a:xfrm>
          <a:prstGeom prst="rect">
            <a:avLst/>
          </a:prstGeom>
        </p:spPr>
      </p:pic>
      <p:pic>
        <p:nvPicPr>
          <p:cNvPr id="5" name="Google Shape;155;p19" descr="グラフィカル ユーザー インターフェイス&#10;&#10;自動的に生成された説明">
            <a:extLst>
              <a:ext uri="{FF2B5EF4-FFF2-40B4-BE49-F238E27FC236}">
                <a16:creationId xmlns:a16="http://schemas.microsoft.com/office/drawing/2014/main" id="{0289A1E6-F62F-DC0E-8F4B-0AD5889DA891}"/>
              </a:ext>
            </a:extLst>
          </p:cNvPr>
          <p:cNvPicPr preferRelativeResize="0"/>
          <p:nvPr/>
        </p:nvPicPr>
        <p:blipFill rotWithShape="1">
          <a:blip r:embed="rId11">
            <a:extLst>
              <a:ext uri="{28A0092B-C50C-407E-A947-70E740481C1C}">
                <a14:useLocalDpi xmlns:a14="http://schemas.microsoft.com/office/drawing/2010/main"/>
              </a:ext>
            </a:extLst>
          </a:blip>
          <a:stretch/>
        </p:blipFill>
        <p:spPr>
          <a:xfrm>
            <a:off x="9224419" y="774285"/>
            <a:ext cx="2110472" cy="1999673"/>
          </a:xfrm>
          <a:prstGeom prst="rect">
            <a:avLst/>
          </a:prstGeom>
          <a:noFill/>
        </p:spPr>
      </p:pic>
      <p:pic>
        <p:nvPicPr>
          <p:cNvPr id="6" name="Google Shape;219;p23" descr="グラフィカル ユーザー インターフェイス&#10;&#10;自動的に生成された説明">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7726" y="2942704"/>
            <a:ext cx="4387002"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590718" y="2221992"/>
            <a:ext cx="6276522" cy="4635373"/>
          </a:xfrm>
        </p:spPr>
        <p:txBody>
          <a:bodyPr anchor="ctr">
            <a:normAutofit/>
          </a:bodyPr>
          <a:lstStyle/>
          <a:p>
            <a:r>
              <a:rPr lang="ja-JP" altLang="en-US" sz="1400" dirty="0">
                <a:solidFill>
                  <a:srgbClr val="FF0000"/>
                </a:solidFill>
              </a:rPr>
              <a:t>知識ゼロ</a:t>
            </a:r>
            <a:r>
              <a:rPr lang="ja-JP" altLang="en-US" sz="1400" dirty="0"/>
              <a:t>から半導体設計の基礎がすべて学べる！</a:t>
            </a:r>
            <a:endParaRPr lang="en-US" altLang="ja-JP" sz="1400" dirty="0"/>
          </a:p>
          <a:p>
            <a:pPr marL="0" indent="0">
              <a:buNone/>
            </a:pPr>
            <a:r>
              <a:rPr kumimoji="1" lang="ja-JP" altLang="en-US" sz="1400" dirty="0"/>
              <a:t>　一番簡単なインバーター回路の</a:t>
            </a:r>
            <a:r>
              <a:rPr lang="ja-JP" altLang="en-US" sz="1400" dirty="0"/>
              <a:t>ハンズオンセミナー</a:t>
            </a:r>
            <a:endParaRPr lang="en-US" altLang="ja-JP" sz="1400" dirty="0"/>
          </a:p>
          <a:p>
            <a:pPr lvl="2"/>
            <a:r>
              <a:rPr kumimoji="1" lang="en-US" altLang="ja-JP" sz="1400" dirty="0" err="1"/>
              <a:t>Xschem</a:t>
            </a:r>
            <a:r>
              <a:rPr kumimoji="1" lang="ja-JP" altLang="en-US" sz="1400" dirty="0"/>
              <a:t>による回路設計</a:t>
            </a:r>
            <a:endParaRPr lang="en-US" altLang="ja-JP" sz="1400" dirty="0"/>
          </a:p>
          <a:p>
            <a:pPr lvl="3"/>
            <a:r>
              <a:rPr kumimoji="1" lang="ja-JP" altLang="en-US" sz="1200" dirty="0"/>
              <a:t>トランジスタの組み合わせで機能を実現する作業</a:t>
            </a:r>
            <a:endParaRPr kumimoji="1" lang="en-US" altLang="ja-JP" sz="1200" dirty="0"/>
          </a:p>
          <a:p>
            <a:pPr lvl="2"/>
            <a:r>
              <a:rPr kumimoji="1" lang="en-US" altLang="ja-JP" sz="1400" dirty="0" err="1"/>
              <a:t>ngspice</a:t>
            </a:r>
            <a:r>
              <a:rPr kumimoji="1" lang="ja-JP" altLang="en-US" sz="1400" dirty="0"/>
              <a:t>による回路特性シミュレーション</a:t>
            </a:r>
            <a:endParaRPr kumimoji="1" lang="en-US" altLang="ja-JP" sz="1400" dirty="0"/>
          </a:p>
          <a:p>
            <a:pPr lvl="3"/>
            <a:r>
              <a:rPr kumimoji="1" lang="ja-JP" altLang="en-US" sz="1200" dirty="0"/>
              <a:t>上記の回路が正しく動作するかを検証する作業</a:t>
            </a:r>
            <a:endParaRPr kumimoji="1" lang="en-US" altLang="ja-JP" sz="1200" dirty="0"/>
          </a:p>
          <a:p>
            <a:pPr lvl="2"/>
            <a:r>
              <a:rPr kumimoji="1" lang="en-US" altLang="ja-JP" sz="1400" dirty="0" err="1"/>
              <a:t>klayout</a:t>
            </a:r>
            <a:r>
              <a:rPr kumimoji="1" lang="ja-JP" altLang="en-US" sz="1400" dirty="0"/>
              <a:t>による回路デザイン</a:t>
            </a:r>
            <a:endParaRPr kumimoji="1" lang="en-US" altLang="ja-JP" sz="1400" dirty="0"/>
          </a:p>
          <a:p>
            <a:pPr lvl="3"/>
            <a:r>
              <a:rPr lang="ja-JP" altLang="en-US" sz="1200" dirty="0"/>
              <a:t>トランジスタを実際の半導体の上に配置する作業</a:t>
            </a:r>
            <a:endParaRPr kumimoji="1" lang="en-US" altLang="ja-JP" sz="1200" dirty="0"/>
          </a:p>
          <a:p>
            <a:pPr lvl="1"/>
            <a:r>
              <a:rPr kumimoji="1" lang="ja-JP" altLang="en-US" sz="1400" dirty="0"/>
              <a:t>丸々</a:t>
            </a:r>
            <a:r>
              <a:rPr kumimoji="1" lang="en-US" altLang="ja-JP" sz="1400" dirty="0"/>
              <a:t>1</a:t>
            </a:r>
            <a:r>
              <a:rPr kumimoji="1" lang="ja-JP" altLang="en-US" sz="1400" dirty="0"/>
              <a:t>日の講習会</a:t>
            </a:r>
            <a:endParaRPr kumimoji="1" lang="en-US" altLang="ja-JP" sz="1400" dirty="0"/>
          </a:p>
          <a:p>
            <a:pPr lvl="2"/>
            <a:r>
              <a:rPr kumimoji="1" lang="ja-JP" altLang="en-US" sz="1000" dirty="0"/>
              <a:t>講習会実施実績</a:t>
            </a:r>
          </a:p>
          <a:p>
            <a:pPr lvl="3"/>
            <a:r>
              <a:rPr kumimoji="1" lang="en-US" altLang="ja-JP" sz="1200" dirty="0">
                <a:hlinkClick r:id="rId2"/>
              </a:rPr>
              <a:t>https://ishikai.connpass.com/event/303102/</a:t>
            </a:r>
            <a:endParaRPr kumimoji="1" lang="en-US" altLang="ja-JP" sz="1200" dirty="0"/>
          </a:p>
          <a:p>
            <a:pPr lvl="3"/>
            <a:r>
              <a:rPr kumimoji="1" lang="en-US" altLang="ja-JP" sz="1200" dirty="0">
                <a:hlinkClick r:id="rId3"/>
              </a:rPr>
              <a:t>https://www.noritsuna.jp/download/ishi_20231110_3zki_ver2.pdf</a:t>
            </a:r>
            <a:endParaRPr kumimoji="1" lang="en-US" altLang="ja-JP" sz="1200" dirty="0"/>
          </a:p>
          <a:p>
            <a:pPr lvl="1"/>
            <a:r>
              <a:rPr lang="ja-JP" altLang="en-US" sz="1800" dirty="0"/>
              <a:t>参加者の声（半導体設計未経験者。電子工作をしたことがあるレベル）</a:t>
            </a:r>
            <a:endParaRPr lang="en-US" altLang="ja-JP" sz="1800" dirty="0"/>
          </a:p>
          <a:p>
            <a:pPr lvl="2"/>
            <a:r>
              <a:rPr kumimoji="1" lang="ja-JP" altLang="en-US" sz="1600" dirty="0"/>
              <a:t>チップの設計体験によりすごく技術的な刺激を受けた</a:t>
            </a:r>
            <a:endParaRPr kumimoji="1" lang="en-US" altLang="ja-JP" sz="1600" dirty="0"/>
          </a:p>
          <a:p>
            <a:pPr lvl="2"/>
            <a:r>
              <a:rPr lang="ja-JP" altLang="en-US" sz="1600" dirty="0"/>
              <a:t>半導体は全く未知のものだったが理解できたことで新しい知見を得ることが出来た</a:t>
            </a:r>
            <a:endParaRPr kumimoji="1" lang="en-US" altLang="ja-JP" sz="16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Google Shape;218;p39"/>
          <p:cNvPicPr preferRelativeResize="0"/>
          <p:nvPr/>
        </p:nvPicPr>
        <p:blipFill>
          <a:blip r:embed="rId4"/>
          <a:stretch>
            <a:fillRect/>
          </a:stretch>
        </p:blipFill>
        <p:spPr>
          <a:xfrm>
            <a:off x="7083423" y="59349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671779" y="3707894"/>
            <a:ext cx="3218857"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33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a:bodyPr>
          <a:lstStyle/>
          <a:p>
            <a:r>
              <a:rPr kumimoji="1" lang="ja-JP" altLang="en-US" sz="4000"/>
              <a:t>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5" y="2508105"/>
            <a:ext cx="6689962" cy="3632493"/>
          </a:xfrm>
        </p:spPr>
        <p:txBody>
          <a:bodyPr anchor="ctr">
            <a:normAutofit/>
          </a:bodyPr>
          <a:lstStyle/>
          <a:p>
            <a:r>
              <a:rPr kumimoji="1" lang="ja-JP" altLang="en-US" sz="1700" dirty="0"/>
              <a:t>半導体って話をよく聞くようになったので、具体的に知りたい！</a:t>
            </a:r>
            <a:endParaRPr kumimoji="1" lang="en-US" altLang="ja-JP" sz="1700" dirty="0"/>
          </a:p>
          <a:p>
            <a:pPr lvl="1"/>
            <a:r>
              <a:rPr lang="ja-JP" altLang="en-US" sz="1700" dirty="0"/>
              <a:t>半導体の基礎知識</a:t>
            </a:r>
            <a:endParaRPr lang="en-US" altLang="ja-JP" sz="1700" dirty="0"/>
          </a:p>
          <a:p>
            <a:pPr lvl="1"/>
            <a:r>
              <a:rPr lang="ja-JP" altLang="en-US" sz="1700" dirty="0"/>
              <a:t>半導体の工場のプロセスの内容</a:t>
            </a:r>
            <a:endParaRPr lang="en-US" altLang="ja-JP" sz="1700" dirty="0"/>
          </a:p>
          <a:p>
            <a:pPr lvl="1"/>
            <a:endParaRPr kumimoji="1" lang="en-US" altLang="ja-JP" sz="1700" dirty="0"/>
          </a:p>
          <a:p>
            <a:r>
              <a:rPr lang="ja-JP" altLang="en-US" sz="1700" dirty="0"/>
              <a:t>もっとコンピュータの動作原理を知りたい！</a:t>
            </a:r>
            <a:endParaRPr kumimoji="1" lang="en-US" altLang="ja-JP" sz="1700" dirty="0"/>
          </a:p>
          <a:p>
            <a:pPr lvl="1"/>
            <a:r>
              <a:rPr lang="ja-JP" altLang="en-US" sz="1700" dirty="0"/>
              <a:t>最近、自作</a:t>
            </a:r>
            <a:r>
              <a:rPr lang="en-US" altLang="ja-JP" sz="1700" dirty="0"/>
              <a:t>CPU</a:t>
            </a:r>
            <a:r>
              <a:rPr lang="ja-JP" altLang="en-US" sz="1700" dirty="0"/>
              <a:t>が流行っているらしい</a:t>
            </a:r>
            <a:endParaRPr lang="en-US" altLang="ja-JP" sz="1700" dirty="0"/>
          </a:p>
          <a:p>
            <a:pPr lvl="2"/>
            <a:r>
              <a:rPr kumimoji="1" lang="ja-JP" altLang="en-US" sz="17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37605" y="774285"/>
            <a:ext cx="2607244" cy="2581173"/>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45998" y="3575074"/>
            <a:ext cx="2790457" cy="2581173"/>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66" name="Rectangle 25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8" name="Group 25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9" name="Rectangle 26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5" name="Rectangle 26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spcBef>
                <a:spcPts val="0"/>
              </a:spcBef>
              <a:spcAft>
                <a:spcPts val="600"/>
              </a:spcAft>
              <a:buNone/>
            </a:pPr>
            <a:r>
              <a:rPr lang="en-US" altLang="ja" sz="2400" dirty="0"/>
              <a:t>ISHI</a:t>
            </a:r>
            <a:r>
              <a:rPr lang="ja-JP" altLang="en-US" sz="2400" dirty="0"/>
              <a:t>会とは？</a:t>
            </a:r>
          </a:p>
        </p:txBody>
      </p:sp>
      <p:cxnSp>
        <p:nvCxnSpPr>
          <p:cNvPr id="267" name="Straight Connector 26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51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a:t>オープン化（民主化）された</a:t>
            </a:r>
            <a:r>
              <a:rPr kumimoji="1" lang="en-US" altLang="ja-JP" sz="1200"/>
              <a:t>ISHI=</a:t>
            </a:r>
            <a:r>
              <a:rPr kumimoji="1" lang="ja-JP" altLang="en-US" sz="1200"/>
              <a:t>石</a:t>
            </a:r>
            <a:r>
              <a:rPr kumimoji="1" lang="en-US" altLang="ja-JP" sz="1200"/>
              <a:t>=Silicon=</a:t>
            </a:r>
            <a:r>
              <a:rPr kumimoji="1" lang="ja-JP" altLang="en-US" sz="1200"/>
              <a:t>半導体（</a:t>
            </a:r>
            <a:r>
              <a:rPr kumimoji="1" lang="en-US" altLang="ja-JP" sz="1200"/>
              <a:t>ASIC/LSI/IC</a:t>
            </a:r>
            <a:r>
              <a:rPr kumimoji="1" lang="ja-JP" altLang="en-US" sz="1200"/>
              <a:t>）を扱い、いろいろな分野を繋げていくソサエティー・コミュニティー（会）から発想されたネーミングです。</a:t>
            </a:r>
          </a:p>
          <a:p>
            <a:r>
              <a:rPr kumimoji="1" lang="ja-JP" altLang="en-US" sz="1200"/>
              <a:t>その先駆けとして登場した</a:t>
            </a:r>
            <a:r>
              <a:rPr kumimoji="1" lang="en-US" altLang="ja-JP" sz="1200"/>
              <a:t>OpenMPW(Open Multi Project Wafer)</a:t>
            </a:r>
            <a:r>
              <a:rPr kumimoji="1" lang="ja-JP" altLang="en-US" sz="1200"/>
              <a:t>は、</a:t>
            </a:r>
            <a:r>
              <a:rPr kumimoji="1" lang="en-US" altLang="ja-JP" sz="1200"/>
              <a:t>Google</a:t>
            </a:r>
            <a:r>
              <a:rPr kumimoji="1" lang="ja-JP" altLang="en-US" sz="1200"/>
              <a:t>社が</a:t>
            </a:r>
            <a:r>
              <a:rPr kumimoji="1" lang="en-US" altLang="ja-JP" sz="1200"/>
              <a:t>Efabless</a:t>
            </a:r>
            <a:r>
              <a:rPr kumimoji="1" lang="ja-JP" altLang="en-US" sz="1200"/>
              <a:t>社に出資して生まれたシャトルプログラムであり、半導体（</a:t>
            </a:r>
            <a:r>
              <a:rPr kumimoji="1" lang="en-US" altLang="ja-JP" sz="1200"/>
              <a:t>ASIC/LSI/IC</a:t>
            </a:r>
            <a:r>
              <a:rPr kumimoji="1" lang="ja-JP" altLang="en-US" sz="1200"/>
              <a:t>）を作るうえで必要なツール（</a:t>
            </a:r>
            <a:r>
              <a:rPr kumimoji="1" lang="en-US" altLang="ja-JP" sz="1200"/>
              <a:t>EDA/PDK</a:t>
            </a:r>
            <a:r>
              <a:rPr kumimoji="1" lang="ja-JP" altLang="en-US" sz="1200"/>
              <a:t>）からファブでの</a:t>
            </a:r>
            <a:r>
              <a:rPr kumimoji="1" lang="en-US" altLang="ja-JP" sz="1200"/>
              <a:t>ISHI</a:t>
            </a:r>
            <a:r>
              <a:rPr kumimoji="1" lang="ja-JP" altLang="en-US" sz="1200"/>
              <a:t>製造まで含めて、すべてオープン＆無料で半導体（</a:t>
            </a:r>
            <a:r>
              <a:rPr kumimoji="1" lang="en-US" altLang="ja-JP" sz="1200"/>
              <a:t>ASIC/LSI/IC</a:t>
            </a:r>
            <a:r>
              <a:rPr kumimoji="1" lang="ja-JP" altLang="en-US" sz="1200"/>
              <a:t>）を製造することができるプログラムです。 これはまさに</a:t>
            </a:r>
            <a:r>
              <a:rPr kumimoji="1" lang="en-US" altLang="ja-JP" sz="1200"/>
              <a:t>GNU</a:t>
            </a:r>
            <a:r>
              <a:rPr kumimoji="1" lang="ja-JP" altLang="en-US" sz="1200"/>
              <a:t>から始まったオープンソースムーブメント（ソフトウェアの民主化）の「半導体（</a:t>
            </a:r>
            <a:r>
              <a:rPr kumimoji="1" lang="en-US" altLang="ja-JP" sz="1200"/>
              <a:t>ASIC/LSI/IC</a:t>
            </a:r>
            <a:r>
              <a:rPr kumimoji="1" lang="ja-JP" altLang="en-US" sz="1200"/>
              <a:t>）や</a:t>
            </a:r>
            <a:r>
              <a:rPr kumimoji="1" lang="en-US" altLang="ja-JP" sz="1200"/>
              <a:t>EDA/PDK</a:t>
            </a:r>
            <a:r>
              <a:rPr kumimoji="1" lang="ja-JP" altLang="en-US" sz="1200"/>
              <a:t>のオープン化」であります！</a:t>
            </a:r>
          </a:p>
          <a:p>
            <a:r>
              <a:rPr kumimoji="1" lang="ja-JP" altLang="en-US" sz="1200"/>
              <a:t>そこで、本会は、これまでの半導体（</a:t>
            </a:r>
            <a:r>
              <a:rPr kumimoji="1" lang="en-US" altLang="ja-JP" sz="1200"/>
              <a:t>ASIC/LSI/IC</a:t>
            </a:r>
            <a:r>
              <a:rPr kumimoji="1" lang="ja-JP" altLang="en-US" sz="1200"/>
              <a:t>）の専門家だけではなく、これからの半導体（</a:t>
            </a:r>
            <a:r>
              <a:rPr kumimoji="1" lang="en-US" altLang="ja-JP" sz="1200"/>
              <a:t>ASIC/LSI/IC</a:t>
            </a:r>
            <a:r>
              <a:rPr kumimoji="1" lang="ja-JP" altLang="en-US" sz="1200"/>
              <a:t>）のオープンソースムーブメントに可能性を見出した人たちと新しく半導体（</a:t>
            </a:r>
            <a:r>
              <a:rPr kumimoji="1" lang="en-US" altLang="ja-JP" sz="1200"/>
              <a:t>ASIC/LSI/IC</a:t>
            </a:r>
            <a:r>
              <a:rPr kumimoji="1" lang="ja-JP" altLang="en-US" sz="1200"/>
              <a:t>）を作りたい人たちにスポットを当てたユーザソサエティー・コミュニティー（会）として立ち上がりました。</a:t>
            </a:r>
          </a:p>
          <a:p>
            <a:r>
              <a:rPr kumimoji="1" lang="ja-JP" altLang="en-US" sz="1200"/>
              <a:t>専門家だけが利用可能だった</a:t>
            </a:r>
            <a:r>
              <a:rPr kumimoji="1" lang="en-US" altLang="ja-JP" sz="1200"/>
              <a:t>OS</a:t>
            </a:r>
            <a:r>
              <a:rPr kumimoji="1" lang="ja-JP" altLang="en-US" sz="1200"/>
              <a:t>やコンパイラ、ライブラリ、アプリ、電子基板、</a:t>
            </a:r>
            <a:r>
              <a:rPr kumimoji="1" lang="en-US" altLang="ja-JP" sz="1200"/>
              <a:t>3D CAD</a:t>
            </a:r>
            <a:r>
              <a:rPr kumimoji="1" lang="ja-JP" altLang="en-US" sz="1200"/>
              <a:t>や</a:t>
            </a:r>
            <a:r>
              <a:rPr kumimoji="1" lang="en-US" altLang="ja-JP" sz="1200"/>
              <a:t>3D</a:t>
            </a:r>
            <a:r>
              <a:rPr kumimoji="1" lang="ja-JP" altLang="en-US" sz="1200"/>
              <a:t>プリンターがオープンソースソフトウェア、オープンハードウェア、オープンモデリングなどとして誰もが利用できるようになったように、半導体（</a:t>
            </a:r>
            <a:r>
              <a:rPr kumimoji="1" lang="en-US" altLang="ja-JP" sz="1200"/>
              <a:t>ASIC/LSI/IC</a:t>
            </a:r>
            <a:r>
              <a:rPr kumimoji="1" lang="ja-JP" altLang="en-US" sz="1200"/>
              <a:t>）や</a:t>
            </a:r>
            <a:r>
              <a:rPr kumimoji="1" lang="en-US" altLang="ja-JP" sz="1200"/>
              <a:t>EDA/PDK</a:t>
            </a:r>
            <a:r>
              <a:rPr kumimoji="1" lang="ja-JP" altLang="en-US" sz="1200"/>
              <a:t>を誰もが利用できる世界を目指して活動していく所存です。</a:t>
            </a:r>
          </a:p>
          <a:p>
            <a:r>
              <a:rPr kumimoji="1" lang="ja-JP" altLang="en-US" sz="1200"/>
              <a:t>今後の活動方針としては、他分野の人たちを巻き込んで半導体（</a:t>
            </a:r>
            <a:r>
              <a:rPr kumimoji="1" lang="en-US" altLang="ja-JP" sz="1200"/>
              <a:t>ASIC/LSI/IC</a:t>
            </a:r>
            <a:r>
              <a:rPr kumimoji="1" lang="ja-JP" altLang="en-US" sz="1200"/>
              <a:t>）分野に革命を起こすという方針で、他分野向けの超初心者向けハンズオンセミナーや専門家向けの濃い内容の勉強会などのイベントを開催したり、チームを作って</a:t>
            </a:r>
            <a:r>
              <a:rPr kumimoji="1" lang="en-US" altLang="ja-JP" sz="1200"/>
              <a:t>OpenMPW</a:t>
            </a:r>
            <a:r>
              <a:rPr kumimoji="1" lang="ja-JP" altLang="en-US" sz="1200"/>
              <a:t>シャトルや世界の</a:t>
            </a:r>
            <a:r>
              <a:rPr kumimoji="1" lang="en-US" altLang="ja-JP" sz="1200"/>
              <a:t>Chipathon</a:t>
            </a:r>
            <a:r>
              <a:rPr kumimoji="1" lang="ja-JP" altLang="en-US" sz="1200"/>
              <a:t>に挑戦したり、</a:t>
            </a:r>
            <a:r>
              <a:rPr kumimoji="1" lang="en-US" altLang="ja-JP" sz="1200"/>
              <a:t>Maker Faire</a:t>
            </a:r>
            <a:r>
              <a:rPr kumimoji="1" lang="ja-JP" altLang="en-US" sz="1200"/>
              <a:t>などのイベントへの参加をしていきたいと思いますので、よろしくお願いいたします。</a:t>
            </a:r>
          </a:p>
          <a:p>
            <a:endParaRPr kumimoji="1" lang="ja-JP" altLang="en-US" sz="120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987972" y="2627586"/>
            <a:ext cx="10321159"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dirty="0"/>
              <a:t>初心者（半導体業界外の人）を支える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3"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195"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0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4</a:t>
            </a:fld>
            <a:endParaRPr lang="en-US"/>
          </a:p>
        </p:txBody>
      </p:sp>
    </p:spTree>
    <p:extLst>
      <p:ext uri="{BB962C8B-B14F-4D97-AF65-F5344CB8AC3E}">
        <p14:creationId xmlns:p14="http://schemas.microsoft.com/office/powerpoint/2010/main" val="288863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ダイアグラム&#10;&#10;自動的に生成された説明">
            <a:extLst>
              <a:ext uri="{FF2B5EF4-FFF2-40B4-BE49-F238E27FC236}">
                <a16:creationId xmlns:a16="http://schemas.microsoft.com/office/drawing/2014/main" id="{BD1681DA-4276-2942-901D-D57994BEBBDE}"/>
              </a:ext>
            </a:extLst>
          </p:cNvPr>
          <p:cNvPicPr>
            <a:picLocks noChangeAspect="1"/>
          </p:cNvPicPr>
          <p:nvPr/>
        </p:nvPicPr>
        <p:blipFill rotWithShape="1">
          <a:blip r:embed="rId3">
            <a:extLst>
              <a:ext uri="{28A0092B-C50C-407E-A947-70E740481C1C}">
                <a14:useLocalDpi xmlns:a14="http://schemas.microsoft.com/office/drawing/2010/main" val="0"/>
              </a:ext>
            </a:extLst>
          </a:blip>
          <a:srcRect l="35643" t="37924" r="42460" b="29126"/>
          <a:stretch/>
        </p:blipFill>
        <p:spPr>
          <a:xfrm>
            <a:off x="5131456" y="4150684"/>
            <a:ext cx="3243811" cy="2745746"/>
          </a:xfrm>
          <a:prstGeom prst="rect">
            <a:avLst/>
          </a:prstGeom>
        </p:spPr>
      </p:pic>
      <p:sp>
        <p:nvSpPr>
          <p:cNvPr id="4" name="スクロール: 横 3">
            <a:extLst>
              <a:ext uri="{FF2B5EF4-FFF2-40B4-BE49-F238E27FC236}">
                <a16:creationId xmlns:a16="http://schemas.microsoft.com/office/drawing/2014/main" id="{6BDB25FA-F43F-BF53-D290-B4429C43BB91}"/>
              </a:ext>
            </a:extLst>
          </p:cNvPr>
          <p:cNvSpPr/>
          <p:nvPr/>
        </p:nvSpPr>
        <p:spPr>
          <a:xfrm>
            <a:off x="1199388" y="28715"/>
            <a:ext cx="9793224" cy="1097280"/>
          </a:xfrm>
          <a:prstGeom prst="horizontalScroll">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2400" b="1" dirty="0"/>
              <a:t>半導体の設計～製造～動作確認までの全てがオープンになった！</a:t>
            </a:r>
          </a:p>
        </p:txBody>
      </p:sp>
      <p:pic>
        <p:nvPicPr>
          <p:cNvPr id="5" name="図 4" descr="グラフィカル ユーザー インターフェイス&#10;&#10;自動的に生成された説明">
            <a:extLst>
              <a:ext uri="{FF2B5EF4-FFF2-40B4-BE49-F238E27FC236}">
                <a16:creationId xmlns:a16="http://schemas.microsoft.com/office/drawing/2014/main" id="{AA03600D-B569-9AA6-9E1D-8078EE021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6" y="1308167"/>
            <a:ext cx="4541320" cy="2933923"/>
          </a:xfrm>
          <a:prstGeom prst="rect">
            <a:avLst/>
          </a:prstGeom>
        </p:spPr>
      </p:pic>
      <p:pic>
        <p:nvPicPr>
          <p:cNvPr id="7" name="図 6" descr="ダイアグラム, 設計図&#10;&#10;自動的に生成された説明">
            <a:extLst>
              <a:ext uri="{FF2B5EF4-FFF2-40B4-BE49-F238E27FC236}">
                <a16:creationId xmlns:a16="http://schemas.microsoft.com/office/drawing/2014/main" id="{D01940B3-6625-FEDC-3513-DEFA22D8B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523" y="1280596"/>
            <a:ext cx="3378023" cy="2789073"/>
          </a:xfrm>
          <a:prstGeom prst="rect">
            <a:avLst/>
          </a:prstGeom>
        </p:spPr>
      </p:pic>
      <p:pic>
        <p:nvPicPr>
          <p:cNvPr id="9" name="コンテンツ プレースホルダー 6" descr="グラフィカル ユーザー インターフェイス&#10;&#10;自動的に生成された説明">
            <a:extLst>
              <a:ext uri="{FF2B5EF4-FFF2-40B4-BE49-F238E27FC236}">
                <a16:creationId xmlns:a16="http://schemas.microsoft.com/office/drawing/2014/main" id="{007D7F73-D0AC-FFBF-2620-2C060B269111}"/>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32201" t="17662" r="22419" b="16397"/>
          <a:stretch/>
        </p:blipFill>
        <p:spPr>
          <a:xfrm>
            <a:off x="8288404" y="1334443"/>
            <a:ext cx="2459553" cy="2010353"/>
          </a:xfrm>
        </p:spPr>
      </p:pic>
      <p:pic>
        <p:nvPicPr>
          <p:cNvPr id="10" name="図 9" descr="パソコンの画面&#10;&#10;自動的に生成された説明">
            <a:extLst>
              <a:ext uri="{FF2B5EF4-FFF2-40B4-BE49-F238E27FC236}">
                <a16:creationId xmlns:a16="http://schemas.microsoft.com/office/drawing/2014/main" id="{32A2E50C-29FD-00BA-351E-969B71FDBAB2}"/>
              </a:ext>
            </a:extLst>
          </p:cNvPr>
          <p:cNvPicPr>
            <a:picLocks noChangeAspect="1"/>
          </p:cNvPicPr>
          <p:nvPr/>
        </p:nvPicPr>
        <p:blipFill rotWithShape="1">
          <a:blip r:embed="rId7">
            <a:extLst>
              <a:ext uri="{28A0092B-C50C-407E-A947-70E740481C1C}">
                <a14:useLocalDpi xmlns:a14="http://schemas.microsoft.com/office/drawing/2010/main" val="0"/>
              </a:ext>
            </a:extLst>
          </a:blip>
          <a:srcRect l="15300" t="22173" r="17725" b="19160"/>
          <a:stretch/>
        </p:blipFill>
        <p:spPr>
          <a:xfrm>
            <a:off x="6460" y="4059794"/>
            <a:ext cx="5715000" cy="2815902"/>
          </a:xfrm>
          <a:prstGeom prst="rect">
            <a:avLst/>
          </a:prstGeom>
        </p:spPr>
      </p:pic>
      <p:pic>
        <p:nvPicPr>
          <p:cNvPr id="12" name="図 11" descr="電子機器の部品&#10;&#10;中程度の精度で自動的に生成された説明">
            <a:extLst>
              <a:ext uri="{FF2B5EF4-FFF2-40B4-BE49-F238E27FC236}">
                <a16:creationId xmlns:a16="http://schemas.microsoft.com/office/drawing/2014/main" id="{768173E1-3851-EB10-CD76-59C2F49762EC}"/>
              </a:ext>
            </a:extLst>
          </p:cNvPr>
          <p:cNvPicPr>
            <a:picLocks noChangeAspect="1"/>
          </p:cNvPicPr>
          <p:nvPr/>
        </p:nvPicPr>
        <p:blipFill rotWithShape="1">
          <a:blip r:embed="rId8">
            <a:extLst>
              <a:ext uri="{28A0092B-C50C-407E-A947-70E740481C1C}">
                <a14:useLocalDpi xmlns:a14="http://schemas.microsoft.com/office/drawing/2010/main" val="0"/>
              </a:ext>
            </a:extLst>
          </a:blip>
          <a:srcRect l="13166" t="17012" r="15800" b="10539"/>
          <a:stretch/>
        </p:blipFill>
        <p:spPr>
          <a:xfrm>
            <a:off x="7734735" y="4296558"/>
            <a:ext cx="4510440" cy="2587591"/>
          </a:xfrm>
          <a:prstGeom prst="rect">
            <a:avLst/>
          </a:prstGeom>
        </p:spPr>
      </p:pic>
      <p:pic>
        <p:nvPicPr>
          <p:cNvPr id="8" name="図 7" descr="屋内, 器具, 小さい, 座る が含まれている画像&#10;&#10;自動的に生成された説明">
            <a:extLst>
              <a:ext uri="{FF2B5EF4-FFF2-40B4-BE49-F238E27FC236}">
                <a16:creationId xmlns:a16="http://schemas.microsoft.com/office/drawing/2014/main" id="{508BA7EF-1D87-F709-E8D3-FA1F14067603}"/>
              </a:ext>
            </a:extLst>
          </p:cNvPr>
          <p:cNvPicPr>
            <a:picLocks noChangeAspect="1"/>
          </p:cNvPicPr>
          <p:nvPr/>
        </p:nvPicPr>
        <p:blipFill rotWithShape="1">
          <a:blip r:embed="rId9">
            <a:extLst>
              <a:ext uri="{28A0092B-C50C-407E-A947-70E740481C1C}">
                <a14:useLocalDpi xmlns:a14="http://schemas.microsoft.com/office/drawing/2010/main" val="0"/>
              </a:ext>
            </a:extLst>
          </a:blip>
          <a:srcRect l="17739" t="16209" r="8839" b="25230"/>
          <a:stretch/>
        </p:blipFill>
        <p:spPr>
          <a:xfrm rot="16200000">
            <a:off x="10041887" y="2182902"/>
            <a:ext cx="2089356" cy="2221993"/>
          </a:xfrm>
          <a:prstGeom prst="rect">
            <a:avLst/>
          </a:prstGeom>
        </p:spPr>
      </p:pic>
      <p:sp>
        <p:nvSpPr>
          <p:cNvPr id="14" name="波線 13">
            <a:extLst>
              <a:ext uri="{FF2B5EF4-FFF2-40B4-BE49-F238E27FC236}">
                <a16:creationId xmlns:a16="http://schemas.microsoft.com/office/drawing/2014/main" id="{BCAB3E4B-CF5D-9317-4FD3-1D4D5E82F95E}"/>
              </a:ext>
            </a:extLst>
          </p:cNvPr>
          <p:cNvSpPr/>
          <p:nvPr/>
        </p:nvSpPr>
        <p:spPr>
          <a:xfrm>
            <a:off x="987983" y="1164574"/>
            <a:ext cx="1013460" cy="721484"/>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b="1" dirty="0"/>
              <a:t>設計</a:t>
            </a:r>
          </a:p>
        </p:txBody>
      </p:sp>
      <p:sp>
        <p:nvSpPr>
          <p:cNvPr id="16" name="波線 15">
            <a:extLst>
              <a:ext uri="{FF2B5EF4-FFF2-40B4-BE49-F238E27FC236}">
                <a16:creationId xmlns:a16="http://schemas.microsoft.com/office/drawing/2014/main" id="{2141A329-4F5F-8156-CB96-6A62E0691DD0}"/>
              </a:ext>
            </a:extLst>
          </p:cNvPr>
          <p:cNvSpPr/>
          <p:nvPr/>
        </p:nvSpPr>
        <p:spPr>
          <a:xfrm>
            <a:off x="9800851" y="1069157"/>
            <a:ext cx="1013460" cy="721484"/>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b="1" dirty="0"/>
              <a:t>製造</a:t>
            </a:r>
            <a:endParaRPr kumimoji="1" lang="ja-JP" altLang="en-US" sz="2400" b="1" dirty="0"/>
          </a:p>
        </p:txBody>
      </p:sp>
      <p:sp>
        <p:nvSpPr>
          <p:cNvPr id="18" name="波線 17">
            <a:extLst>
              <a:ext uri="{FF2B5EF4-FFF2-40B4-BE49-F238E27FC236}">
                <a16:creationId xmlns:a16="http://schemas.microsoft.com/office/drawing/2014/main" id="{92AEF7D4-0074-DDFC-CCA7-EC45C891C09F}"/>
              </a:ext>
            </a:extLst>
          </p:cNvPr>
          <p:cNvSpPr/>
          <p:nvPr/>
        </p:nvSpPr>
        <p:spPr>
          <a:xfrm>
            <a:off x="6246631" y="3956465"/>
            <a:ext cx="1013460" cy="721484"/>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b="1" dirty="0"/>
              <a:t>封入</a:t>
            </a:r>
          </a:p>
        </p:txBody>
      </p:sp>
      <p:sp>
        <p:nvSpPr>
          <p:cNvPr id="19" name="波線 18">
            <a:extLst>
              <a:ext uri="{FF2B5EF4-FFF2-40B4-BE49-F238E27FC236}">
                <a16:creationId xmlns:a16="http://schemas.microsoft.com/office/drawing/2014/main" id="{4920009E-710B-D88E-34B8-184438623BAB}"/>
              </a:ext>
            </a:extLst>
          </p:cNvPr>
          <p:cNvSpPr/>
          <p:nvPr/>
        </p:nvSpPr>
        <p:spPr>
          <a:xfrm>
            <a:off x="9344444" y="3956465"/>
            <a:ext cx="1856956" cy="721484"/>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b="1" dirty="0"/>
              <a:t>実装・動作</a:t>
            </a:r>
          </a:p>
        </p:txBody>
      </p:sp>
      <p:pic>
        <p:nvPicPr>
          <p:cNvPr id="6" name="図 5" descr="文字の書かれた紙&#10;&#10;中程度の精度で自動的に生成された説明">
            <a:extLst>
              <a:ext uri="{FF2B5EF4-FFF2-40B4-BE49-F238E27FC236}">
                <a16:creationId xmlns:a16="http://schemas.microsoft.com/office/drawing/2014/main" id="{95132FAF-0116-3368-0898-B73D99FC5B3C}"/>
              </a:ext>
            </a:extLst>
          </p:cNvPr>
          <p:cNvPicPr>
            <a:picLocks noChangeAspect="1"/>
          </p:cNvPicPr>
          <p:nvPr/>
        </p:nvPicPr>
        <p:blipFill rotWithShape="1">
          <a:blip r:embed="rId10">
            <a:extLst>
              <a:ext uri="{28A0092B-C50C-407E-A947-70E740481C1C}">
                <a14:useLocalDpi xmlns:a14="http://schemas.microsoft.com/office/drawing/2010/main" val="0"/>
              </a:ext>
            </a:extLst>
          </a:blip>
          <a:srcRect b="24527"/>
          <a:stretch/>
        </p:blipFill>
        <p:spPr>
          <a:xfrm>
            <a:off x="2768674" y="1310706"/>
            <a:ext cx="2771601" cy="2789073"/>
          </a:xfrm>
          <a:prstGeom prst="rect">
            <a:avLst/>
          </a:prstGeom>
        </p:spPr>
      </p:pic>
      <p:sp>
        <p:nvSpPr>
          <p:cNvPr id="15" name="波線 14">
            <a:extLst>
              <a:ext uri="{FF2B5EF4-FFF2-40B4-BE49-F238E27FC236}">
                <a16:creationId xmlns:a16="http://schemas.microsoft.com/office/drawing/2014/main" id="{523879C4-BF69-A9F3-4A63-7D2EB869A7A1}"/>
              </a:ext>
            </a:extLst>
          </p:cNvPr>
          <p:cNvSpPr/>
          <p:nvPr/>
        </p:nvSpPr>
        <p:spPr>
          <a:xfrm>
            <a:off x="4274853" y="1069157"/>
            <a:ext cx="1922279" cy="947036"/>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b="1" dirty="0"/>
              <a:t>設計データ</a:t>
            </a:r>
            <a:endParaRPr kumimoji="1" lang="en-US" altLang="ja-JP" sz="2400" b="1" dirty="0"/>
          </a:p>
        </p:txBody>
      </p:sp>
      <p:sp>
        <p:nvSpPr>
          <p:cNvPr id="17" name="波線 16">
            <a:extLst>
              <a:ext uri="{FF2B5EF4-FFF2-40B4-BE49-F238E27FC236}">
                <a16:creationId xmlns:a16="http://schemas.microsoft.com/office/drawing/2014/main" id="{73EFDD7F-CF09-C2F1-4AD8-2A6B10E519E0}"/>
              </a:ext>
            </a:extLst>
          </p:cNvPr>
          <p:cNvSpPr/>
          <p:nvPr/>
        </p:nvSpPr>
        <p:spPr>
          <a:xfrm>
            <a:off x="2022821" y="3990027"/>
            <a:ext cx="1879875" cy="721484"/>
          </a:xfrm>
          <a:prstGeom prst="wave">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2400" b="1" dirty="0"/>
              <a:t>確認・解析</a:t>
            </a:r>
            <a:endParaRPr kumimoji="1" lang="ja-JP" altLang="en-US" sz="2400" b="1" dirty="0"/>
          </a:p>
        </p:txBody>
      </p:sp>
    </p:spTree>
    <p:extLst>
      <p:ext uri="{BB962C8B-B14F-4D97-AF65-F5344CB8AC3E}">
        <p14:creationId xmlns:p14="http://schemas.microsoft.com/office/powerpoint/2010/main" val="292802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043631" y="809898"/>
            <a:ext cx="10680322" cy="1554480"/>
          </a:xfrm>
        </p:spPr>
        <p:txBody>
          <a:bodyPr vert="horz" lIns="91440" tIns="45720" rIns="91440" bIns="45720" rtlCol="0" anchor="ctr">
            <a:normAutofit/>
          </a:bodyPr>
          <a:lstStyle/>
          <a:p>
            <a:r>
              <a:rPr lang="en-US" sz="4800" kern="1200" dirty="0" err="1">
                <a:solidFill>
                  <a:schemeClr val="tx1"/>
                </a:solidFill>
                <a:latin typeface="+mj-lt"/>
                <a:ea typeface="+mj-ea"/>
                <a:cs typeface="+mj-cs"/>
              </a:rPr>
              <a:t>なぜ今オープソース</a:t>
            </a:r>
            <a:r>
              <a:rPr lang="ja-JP" altLang="en-US" sz="4800" kern="1200" dirty="0">
                <a:solidFill>
                  <a:schemeClr val="tx1"/>
                </a:solidFill>
                <a:latin typeface="+mj-lt"/>
                <a:ea typeface="+mj-ea"/>
                <a:cs typeface="+mj-cs"/>
              </a:rPr>
              <a:t>半導体</a:t>
            </a:r>
            <a:r>
              <a:rPr lang="en-US" sz="4800" kern="1200" dirty="0" err="1">
                <a:solidFill>
                  <a:schemeClr val="tx1"/>
                </a:solidFill>
                <a:latin typeface="+mj-lt"/>
                <a:ea typeface="+mj-ea"/>
                <a:cs typeface="+mj-cs"/>
              </a:rPr>
              <a:t>なのか</a:t>
            </a:r>
            <a:r>
              <a:rPr lang="en-US" sz="4800" kern="1200" dirty="0">
                <a:solidFill>
                  <a:schemeClr val="tx1"/>
                </a:solidFill>
                <a:latin typeface="+mj-lt"/>
                <a:ea typeface="+mj-ea"/>
                <a:cs typeface="+mj-cs"/>
              </a:rPr>
              <a:t>？</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700" b="0" i="0" dirty="0">
                <a:effectLst/>
              </a:rPr>
              <a:t>半導体設計教育の危機</a:t>
            </a:r>
            <a:endParaRPr lang="en-US" altLang="ja-JP" sz="17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700" b="0" i="0" dirty="0">
                <a:effectLst/>
              </a:rPr>
              <a:t>電気電子課程への進学者の減少。教科書売上減少。</a:t>
            </a:r>
            <a:r>
              <a:rPr lang="en-US" altLang="ja-JP" sz="1700" b="0" i="0" dirty="0">
                <a:effectLst/>
              </a:rPr>
              <a:t>VLSI</a:t>
            </a:r>
            <a:r>
              <a:rPr lang="ja-JP" altLang="en-US" sz="1700" b="0" i="0" dirty="0">
                <a:effectLst/>
              </a:rPr>
              <a:t>教育にかかるソフトウェアのコスト高。</a:t>
            </a:r>
            <a:r>
              <a:rPr lang="en-US" altLang="ja-JP" sz="1700" b="0" i="0" dirty="0">
                <a:effectLst/>
              </a:rPr>
              <a:t>EDA</a:t>
            </a:r>
            <a:r>
              <a:rPr lang="ja-JP" altLang="en-US" sz="1700" b="0" i="0" dirty="0">
                <a:effectLst/>
              </a:rPr>
              <a:t>サーバーの保守・更新にかかる経費増等、教育側のコスト負荷が大きすぎる。</a:t>
            </a:r>
            <a:endParaRPr lang="en-US" altLang="ja-JP" sz="17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700" b="0" i="0" dirty="0">
                <a:effectLst/>
              </a:rPr>
              <a:t>半導体産業の衰退＝経済と安全保障において国家的な脅威</a:t>
            </a:r>
            <a:endParaRPr lang="en-US" altLang="ja-JP" sz="17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700" b="0" i="0" dirty="0">
                <a:effectLst/>
              </a:rPr>
              <a:t>偽造電子機器は、数十億ドル規模の闇市場が存在し、米国国防総省が購入する予備電子部品の推定 </a:t>
            </a:r>
            <a:r>
              <a:rPr lang="en-US" altLang="ja-JP" sz="1700" b="0" i="0" dirty="0">
                <a:effectLst/>
              </a:rPr>
              <a:t>15% </a:t>
            </a:r>
            <a:r>
              <a:rPr lang="ja-JP" altLang="en-US" sz="1700" b="0" i="0" dirty="0">
                <a:effectLst/>
              </a:rPr>
              <a:t>が偽造品であり、信頼性と安全性の両方を脅かしていると報告されている</a:t>
            </a:r>
            <a:endParaRPr lang="en-US" altLang="ja-JP" sz="1700" b="0" i="0" dirty="0">
              <a:effectLst/>
            </a:endParaRPr>
          </a:p>
          <a:p>
            <a:pPr marL="685800" lvl="2">
              <a:lnSpc>
                <a:spcPct val="90000"/>
              </a:lnSpc>
              <a:spcBef>
                <a:spcPts val="300"/>
              </a:spcBef>
              <a:spcAft>
                <a:spcPts val="600"/>
              </a:spcAft>
            </a:pPr>
            <a:r>
              <a:rPr lang="ja-JP" altLang="en-US" sz="1700" dirty="0"/>
              <a:t>　</a:t>
            </a:r>
            <a:r>
              <a:rPr lang="ja-JP" altLang="en-US" sz="1700" b="0" i="0" dirty="0">
                <a:effectLst/>
              </a:rPr>
              <a:t>→半導体人材育成が喫緊の課題。</a:t>
            </a:r>
            <a:endParaRPr lang="en-US" altLang="ja-JP" sz="1700" dirty="0"/>
          </a:p>
          <a:p>
            <a:pPr marL="457200" indent="-228600">
              <a:lnSpc>
                <a:spcPct val="90000"/>
              </a:lnSpc>
              <a:spcBef>
                <a:spcPts val="300"/>
              </a:spcBef>
              <a:spcAft>
                <a:spcPts val="600"/>
              </a:spcAft>
              <a:buFont typeface="Arial" panose="020B0604020202020204" pitchFamily="34" charset="0"/>
              <a:buChar char="•"/>
            </a:pPr>
            <a:r>
              <a:rPr lang="ja-JP" altLang="en-US" sz="1700" dirty="0"/>
              <a:t>チップ</a:t>
            </a:r>
            <a:r>
              <a:rPr lang="ja-JP" altLang="en-US" sz="1700" b="0" i="0" dirty="0">
                <a:effectLst/>
              </a:rPr>
              <a:t>設計者</a:t>
            </a:r>
            <a:r>
              <a:rPr lang="ja-JP" altLang="en-US" sz="1700" dirty="0"/>
              <a:t>の作業効率向上</a:t>
            </a:r>
            <a:endParaRPr lang="en-US" altLang="ja-JP" sz="17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700" b="0" i="0" dirty="0">
                <a:effectLst/>
              </a:rPr>
              <a:t>オープンソース化より、ハードウェア設計は多くの恩恵をオープンソースソフトウェア</a:t>
            </a:r>
            <a:r>
              <a:rPr lang="ja-JP" altLang="en-US" sz="1700" dirty="0"/>
              <a:t>と同様に</a:t>
            </a:r>
            <a:r>
              <a:rPr lang="ja-JP" altLang="en-US" sz="1700" b="0" i="0" dirty="0">
                <a:effectLst/>
              </a:rPr>
              <a:t>受けることができる。</a:t>
            </a:r>
            <a:endParaRPr lang="en-US" altLang="ja-JP" sz="1700" dirty="0"/>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5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err="1">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err="1">
                <a:solidFill>
                  <a:schemeClr val="tx1"/>
                </a:solidFill>
                <a:latin typeface="+mj-lt"/>
                <a:ea typeface="+mj-ea"/>
                <a:cs typeface="+mj-cs"/>
              </a:rPr>
              <a:t>タイムライン</a:t>
            </a:r>
            <a:endParaRPr lang="en-US" sz="5000" kern="1200" dirty="0">
              <a:solidFill>
                <a:schemeClr val="tx1"/>
              </a:solidFill>
              <a:latin typeface="+mj-lt"/>
              <a:ea typeface="+mj-ea"/>
              <a:cs typeface="+mj-cs"/>
            </a:endParaRP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489381"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err="1"/>
              <a:t>OpenIDEA</a:t>
            </a:r>
            <a:r>
              <a:rPr lang="en-US" altLang="ja-JP" sz="2000" dirty="0"/>
              <a:t>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err="1"/>
              <a:t>O</a:t>
            </a:r>
            <a:r>
              <a:rPr lang="en-US" sz="2000" dirty="0" err="1">
                <a:effectLst/>
              </a:rPr>
              <a:t>penROAD</a:t>
            </a:r>
            <a:r>
              <a:rPr lang="en-US" sz="2000" dirty="0">
                <a:effectLst/>
              </a:rPr>
              <a:t>”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a:t>
            </a:r>
            <a:r>
              <a:rPr lang="en-US" altLang="ja-JP" sz="2000" dirty="0" err="1"/>
              <a:t>efabless</a:t>
            </a:r>
            <a:r>
              <a:rPr lang="en-US" altLang="ja-JP" sz="2000" dirty="0"/>
              <a:t>/</a:t>
            </a:r>
            <a:r>
              <a:rPr lang="en-US" altLang="ja-JP" sz="2000" dirty="0" err="1"/>
              <a:t>SkyWater</a:t>
            </a:r>
            <a:r>
              <a:rPr lang="en-US" altLang="ja-JP" sz="2000" dirty="0"/>
              <a:t> </a:t>
            </a:r>
            <a:r>
              <a:rPr lang="en-US" altLang="ja-JP" sz="2000" dirty="0" err="1"/>
              <a:t>OpenMPW</a:t>
            </a:r>
            <a:r>
              <a:rPr lang="en-US" altLang="ja-JP" sz="2000" dirty="0"/>
              <a:t>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a:t>
            </a:r>
            <a:r>
              <a:rPr lang="en-US" altLang="ja-JP" sz="2000" dirty="0" err="1"/>
              <a:t>OpenMPW</a:t>
            </a:r>
            <a:r>
              <a:rPr lang="en-US" altLang="ja-JP" sz="2000" dirty="0"/>
              <a:t>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a:t>
            </a:r>
            <a:r>
              <a:rPr lang="en-US" altLang="ja-JP" sz="2000" dirty="0" err="1"/>
              <a:t>iHP</a:t>
            </a:r>
            <a:r>
              <a:rPr lang="en-US" altLang="ja-JP" sz="2000" dirty="0"/>
              <a:t> (130nm/</a:t>
            </a:r>
            <a:r>
              <a:rPr lang="en-US" altLang="ja-JP" sz="2000" dirty="0" err="1"/>
              <a:t>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a:t>
            </a:r>
            <a:r>
              <a:rPr lang="en-US" altLang="ja-JP" sz="2000" dirty="0" err="1"/>
              <a:t>Fundation</a:t>
            </a:r>
            <a:r>
              <a:rPr lang="en-US" altLang="ja-JP" sz="2000" dirty="0"/>
              <a:t>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dirty="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105026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390C7A-0255-DACB-2A70-FC64FF053667}"/>
              </a:ext>
            </a:extLst>
          </p:cNvPr>
          <p:cNvSpPr>
            <a:spLocks noGrp="1"/>
          </p:cNvSpPr>
          <p:nvPr>
            <p:ph type="title"/>
          </p:nvPr>
        </p:nvSpPr>
        <p:spPr>
          <a:xfrm>
            <a:off x="793662" y="386930"/>
            <a:ext cx="10066122" cy="1298448"/>
          </a:xfrm>
        </p:spPr>
        <p:txBody>
          <a:bodyPr anchor="b">
            <a:normAutofit/>
          </a:bodyPr>
          <a:lstStyle/>
          <a:p>
            <a:r>
              <a:rPr kumimoji="1" lang="ja-JP" altLang="en-US" sz="4800"/>
              <a:t>中国がアツい！</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9E2CF05-10BC-F381-E8A8-BB04FFDE7E96}"/>
              </a:ext>
            </a:extLst>
          </p:cNvPr>
          <p:cNvSpPr>
            <a:spLocks noGrp="1"/>
          </p:cNvSpPr>
          <p:nvPr>
            <p:ph idx="1"/>
          </p:nvPr>
        </p:nvSpPr>
        <p:spPr>
          <a:xfrm>
            <a:off x="793661" y="2333626"/>
            <a:ext cx="4530898" cy="3028950"/>
          </a:xfrm>
        </p:spPr>
        <p:txBody>
          <a:bodyPr anchor="ctr">
            <a:normAutofit/>
          </a:bodyPr>
          <a:lstStyle/>
          <a:p>
            <a:r>
              <a:rPr kumimoji="1" lang="ja-JP" altLang="en-US" sz="2000" dirty="0"/>
              <a:t>中国には</a:t>
            </a:r>
            <a:r>
              <a:rPr kumimoji="1" lang="en-US" altLang="ja-JP" sz="2000" dirty="0"/>
              <a:t>3000</a:t>
            </a:r>
            <a:r>
              <a:rPr kumimoji="1" lang="ja-JP" altLang="en-US" sz="2000" dirty="0"/>
              <a:t>社以上の半導体メーカ（大半はファブレス＝設計専業）最先端</a:t>
            </a:r>
            <a:r>
              <a:rPr kumimoji="1" lang="en-US" altLang="ja-JP" sz="2000" dirty="0"/>
              <a:t>SoC</a:t>
            </a:r>
            <a:r>
              <a:rPr kumimoji="1" lang="ja-JP" altLang="en-US" sz="2000" dirty="0"/>
              <a:t>から安価な互換</a:t>
            </a:r>
            <a:r>
              <a:rPr kumimoji="1" lang="en-US" altLang="ja-JP" sz="2000" dirty="0"/>
              <a:t>IC</a:t>
            </a:r>
            <a:r>
              <a:rPr kumimoji="1" lang="ja-JP" altLang="en-US" sz="2000" dirty="0"/>
              <a:t>、ディスクリート半導体まで、企業の幅は非常に広い</a:t>
            </a:r>
            <a:endParaRPr kumimoji="1" lang="en-US" altLang="ja-JP" sz="2000" dirty="0"/>
          </a:p>
          <a:p>
            <a:r>
              <a:rPr lang="ja-JP" altLang="en-US" sz="2000" dirty="0"/>
              <a:t>世界中から中古の半導体製造装置を買い漁っている！</a:t>
            </a:r>
            <a:endParaRPr lang="en-US" altLang="ja-JP" sz="2000" dirty="0"/>
          </a:p>
        </p:txBody>
      </p:sp>
      <p:pic>
        <p:nvPicPr>
          <p:cNvPr id="5" name="図 4">
            <a:extLst>
              <a:ext uri="{FF2B5EF4-FFF2-40B4-BE49-F238E27FC236}">
                <a16:creationId xmlns:a16="http://schemas.microsoft.com/office/drawing/2014/main" id="{CDFCF311-F6E4-61A9-DA48-00CAB49E464B}"/>
              </a:ext>
            </a:extLst>
          </p:cNvPr>
          <p:cNvPicPr>
            <a:picLocks noChangeAspect="1"/>
          </p:cNvPicPr>
          <p:nvPr/>
        </p:nvPicPr>
        <p:blipFill>
          <a:blip r:embed="rId2"/>
          <a:stretch>
            <a:fillRect/>
          </a:stretch>
        </p:blipFill>
        <p:spPr>
          <a:xfrm>
            <a:off x="5911532" y="2944365"/>
            <a:ext cx="5150277" cy="279402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四角形: 角を丸くする 5">
            <a:extLst>
              <a:ext uri="{FF2B5EF4-FFF2-40B4-BE49-F238E27FC236}">
                <a16:creationId xmlns:a16="http://schemas.microsoft.com/office/drawing/2014/main" id="{9CB35776-54C6-6BB5-610F-0EAB80FA2958}"/>
              </a:ext>
            </a:extLst>
          </p:cNvPr>
          <p:cNvSpPr/>
          <p:nvPr/>
        </p:nvSpPr>
        <p:spPr>
          <a:xfrm>
            <a:off x="1143764" y="5175004"/>
            <a:ext cx="3830692" cy="97746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000" dirty="0"/>
              <a:t>PCB</a:t>
            </a:r>
            <a:r>
              <a:rPr kumimoji="1" lang="ja-JP" altLang="en-US" sz="2000" dirty="0"/>
              <a:t>基板製造で起きた流れが来ている！</a:t>
            </a:r>
          </a:p>
        </p:txBody>
      </p:sp>
    </p:spTree>
    <p:extLst>
      <p:ext uri="{BB962C8B-B14F-4D97-AF65-F5344CB8AC3E}">
        <p14:creationId xmlns:p14="http://schemas.microsoft.com/office/powerpoint/2010/main" val="14600729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4270</TotalTime>
  <Words>1737</Words>
  <Application>Microsoft Macintosh PowerPoint</Application>
  <PresentationFormat>ワイド画面</PresentationFormat>
  <Paragraphs>145</Paragraphs>
  <Slides>16</Slides>
  <Notes>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Meiryo</vt:lpstr>
      <vt:lpstr>游ゴシック</vt:lpstr>
      <vt:lpstr>游ゴシック Light</vt:lpstr>
      <vt:lpstr>Arial</vt:lpstr>
      <vt:lpstr>Office テーマ</vt:lpstr>
      <vt:lpstr>ISHI会のご紹介</vt:lpstr>
      <vt:lpstr>PowerPoint プレゼンテーション</vt:lpstr>
      <vt:lpstr>ISHI会とは？</vt:lpstr>
      <vt:lpstr>オープンソース半導体 ～OpenMPWとは？～</vt:lpstr>
      <vt:lpstr>PowerPoint プレゼンテーション</vt:lpstr>
      <vt:lpstr>なぜ今オープソース半導体なのか？</vt:lpstr>
      <vt:lpstr>オープンソース半導体・ タイムライン</vt:lpstr>
      <vt:lpstr>PowerPoint プレゼンテーション</vt:lpstr>
      <vt:lpstr>中国がアツい！</vt:lpstr>
      <vt:lpstr>Open PDKs/EDA Workshop in 2023 VLSI</vt:lpstr>
      <vt:lpstr>ISHI会グランドデザイン</vt:lpstr>
      <vt:lpstr>ISHI会の情報</vt:lpstr>
      <vt:lpstr>PowerPoint プレゼンテーション</vt:lpstr>
      <vt:lpstr>シャトル： ISHI会シェアの実績</vt:lpstr>
      <vt:lpstr>ハンズオンセミナー</vt:lpstr>
      <vt:lpstr>ターゲット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27</cp:revision>
  <dcterms:created xsi:type="dcterms:W3CDTF">2024-05-26T11:20:00Z</dcterms:created>
  <dcterms:modified xsi:type="dcterms:W3CDTF">2024-12-28T04:20:25Z</dcterms:modified>
</cp:coreProperties>
</file>